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6" r:id="rId5"/>
    <p:sldId id="267" r:id="rId6"/>
    <p:sldId id="262" r:id="rId7"/>
    <p:sldId id="268" r:id="rId8"/>
    <p:sldId id="269" r:id="rId9"/>
    <p:sldId id="270" r:id="rId10"/>
    <p:sldId id="271" r:id="rId11"/>
    <p:sldId id="277" r:id="rId12"/>
    <p:sldId id="282" r:id="rId13"/>
    <p:sldId id="275" r:id="rId14"/>
    <p:sldId id="280" r:id="rId15"/>
    <p:sldId id="284" r:id="rId16"/>
    <p:sldId id="278" r:id="rId17"/>
    <p:sldId id="279" r:id="rId18"/>
    <p:sldId id="283" r:id="rId19"/>
    <p:sldId id="288" r:id="rId20"/>
    <p:sldId id="287" r:id="rId21"/>
    <p:sldId id="286" r:id="rId22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NA SILVA ALBUQUERQUE DE MELO" initials="LSADM" lastIdx="1" clrIdx="0">
    <p:extLst>
      <p:ext uri="{19B8F6BF-5375-455C-9EA6-DF929625EA0E}">
        <p15:presenceInfo xmlns:p15="http://schemas.microsoft.com/office/powerpoint/2012/main" userId="LUCIANA SILVA ALBUQUERQUE DE MEL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F4413C5-3D85-44D9-B3FD-B7F2BEB1C30A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pt-BR" noProof="1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5BBBE57-E58A-41C9-BAE5-08ADBAFBCB09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1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pt-BR" noProof="1" dirty="0" smtClean="0"/>
              <a:t>‹nº›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1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34148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26109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0873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12388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81263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19635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96509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9312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32633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pt-BR" noProof="1" smtClean="0"/>
              <a:t>2</a:t>
            </a:fld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62431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26219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72091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552398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74753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1179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960409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51086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1"/>
              <a:t>Clique para editar 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3283D73E-3AB8-48BD-B4CA-320573386939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grpSp>
        <p:nvGrpSpPr>
          <p:cNvPr id="7" name="Grupo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orma livre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orma livre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B84DD4-805A-4966-9CC3-0E564834139A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3D962B-057E-4E01-BCD9-876C5E2FDF53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F02AEB-5D29-4F2C-9D08-3E9EFAE10CF8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E283486B-94EF-496B-A764-39FDD35850A5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7" name="Forma livre 6" title="Marca de Corte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F9B27F-D347-4EF0-8289-6470DDF59B96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1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118FAB-83E5-444E-A232-810B96CE026B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FC7CD5-1693-4460-86E3-2AE2CA402CCF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3C7249-A0B2-41F7-870D-982327F0B6B1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1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1" dirty="0" smtClean="0"/>
              <a:t>‹nº›</a:t>
            </a:fld>
            <a:endParaRPr lang="pt-BR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3581676-A64A-497B-81EA-38B6C600A411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 title="Forma de Plano de Fundo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1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1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6184331-6313-4C1A-B850-F92792098390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divisória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1"/>
              <a:t>Clique para editar o texto Mestre</a:t>
            </a:r>
          </a:p>
          <a:p>
            <a:pPr lvl="1" rtl="0"/>
            <a:r>
              <a:rPr lang="pt-BR" noProof="1"/>
              <a:t>Segundo nível</a:t>
            </a:r>
          </a:p>
          <a:p>
            <a:pPr lvl="2" rtl="0"/>
            <a:r>
              <a:rPr lang="pt-BR" noProof="1"/>
              <a:t>Terceiro nível</a:t>
            </a:r>
          </a:p>
          <a:p>
            <a:pPr lvl="3" rtl="0"/>
            <a:r>
              <a:rPr lang="pt-BR" noProof="1"/>
              <a:t>Quarto nível</a:t>
            </a:r>
          </a:p>
          <a:p>
            <a:pPr lvl="4" rtl="0"/>
            <a:r>
              <a:rPr lang="pt-BR" noProof="1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0C653D5F-1554-4E79-BED3-E570755FB196}" type="datetime1">
              <a:rPr lang="pt-BR" noProof="1" smtClean="0"/>
              <a:t>03/10/2021</a:t>
            </a:fld>
            <a:endParaRPr lang="pt-BR" noProof="1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pt-BR" noProof="1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pt-BR" noProof="1" dirty="0" smtClean="0"/>
              <a:pPr rtl="0"/>
              <a:t>‹nº›</a:t>
            </a:fld>
            <a:endParaRPr lang="pt-BR" noProof="1"/>
          </a:p>
        </p:txBody>
      </p:sp>
      <p:sp>
        <p:nvSpPr>
          <p:cNvPr id="9" name="Retângulo 8" title="Barra lateral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7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8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553F934-ADF0-4803-ABF3-8A1712208283}"/>
              </a:ext>
            </a:extLst>
          </p:cNvPr>
          <p:cNvSpPr txBox="1">
            <a:spLocks/>
          </p:cNvSpPr>
          <p:nvPr/>
        </p:nvSpPr>
        <p:spPr>
          <a:xfrm>
            <a:off x="870258" y="842407"/>
            <a:ext cx="8233985" cy="15509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Programa de mentoria DSA</a:t>
            </a:r>
          </a:p>
          <a:p>
            <a:pPr algn="l"/>
            <a:r>
              <a:rPr lang="pt-BR" sz="3600" b="1" noProof="1">
                <a:solidFill>
                  <a:srgbClr val="FFFFFF"/>
                </a:solidFill>
                <a:latin typeface="Calibri" panose="020F0502020204030204" pitchFamily="34" charset="0"/>
              </a:rPr>
              <a:t>Turma – 2</a:t>
            </a:r>
          </a:p>
          <a:p>
            <a:pPr algn="l"/>
            <a:r>
              <a:rPr lang="pt-BR" sz="3600" b="1" noProof="1">
                <a:solidFill>
                  <a:srgbClr val="FFFFFF"/>
                </a:solidFill>
                <a:latin typeface="Calibri" panose="020F0502020204030204" pitchFamily="34" charset="0"/>
              </a:rPr>
              <a:t>2021</a:t>
            </a:r>
            <a:endParaRPr lang="pt-BR" sz="5400" noProof="1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64664ED-52D1-4101-94D8-EC009431143D}"/>
              </a:ext>
            </a:extLst>
          </p:cNvPr>
          <p:cNvSpPr txBox="1"/>
          <p:nvPr/>
        </p:nvSpPr>
        <p:spPr>
          <a:xfrm>
            <a:off x="6129129" y="4525068"/>
            <a:ext cx="59502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Autores:</a:t>
            </a:r>
          </a:p>
          <a:p>
            <a:r>
              <a:rPr lang="pt-BR" sz="2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Rogélio Gonçalves Neto - Mentor</a:t>
            </a:r>
          </a:p>
          <a:p>
            <a:r>
              <a:rPr lang="pt-BR" sz="2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Luciana Silva Albuquerque de Melo - Mentorado</a:t>
            </a:r>
          </a:p>
          <a:p>
            <a:r>
              <a:rPr lang="pt-BR" sz="2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Leticia Fiorina Echeverria Grobério - Mentorado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9E18B923-7CD5-46E0-B5AB-B23085F3C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32"/>
    </mc:Choice>
    <mc:Fallback>
      <p:transition spd="slow" advTm="1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Desafios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265043" y="901148"/>
            <a:ext cx="1150288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Robôs extratores;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Linguagem Python;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 Notebook;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BI;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Arquivo resumo HTML;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Linguagem R-</a:t>
            </a: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Markdown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RStudio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5FD48746-FE70-4CDB-BDEB-95D24FE36D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1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39"/>
    </mc:Choice>
    <mc:Fallback>
      <p:transition spd="slow" advTm="22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Entregas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FF55C9-3B21-480E-AF3C-2BA9026F5C02}"/>
              </a:ext>
            </a:extLst>
          </p:cNvPr>
          <p:cNvSpPr txBox="1"/>
          <p:nvPr/>
        </p:nvSpPr>
        <p:spPr>
          <a:xfrm>
            <a:off x="207894" y="995226"/>
            <a:ext cx="558488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Documentação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Sumário executivo;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Apresentação;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Banner;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Gravação;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Macro cronograma;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Documentação técnica</a:t>
            </a:r>
          </a:p>
          <a:p>
            <a:pPr lvl="1"/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Robôs extratores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DatasetPopulacaoSexoIdade.ipynb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DatasetRendaMunSaoPaulo.ipynb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DatasetOcorrPolicMunic.ipynb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DatasetEscola.ipynb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lvl="1"/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5BF2A3-EBAE-47CB-A649-CBE5A2A653B0}"/>
              </a:ext>
            </a:extLst>
          </p:cNvPr>
          <p:cNvSpPr txBox="1"/>
          <p:nvPr/>
        </p:nvSpPr>
        <p:spPr>
          <a:xfrm>
            <a:off x="6465675" y="992878"/>
            <a:ext cx="505342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POP_MUNICIPIO.xlsx;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PIB_MUNICIPIO.xlsx;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OCOR_MUNICIPIO.xls;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ESCOLA_MUNICIPIO.xlsx;</a:t>
            </a:r>
          </a:p>
          <a:p>
            <a:pPr lvl="1"/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MentoriaPowerBI.pbix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de acesso;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Arquivo resumo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MentoriaFinal.Rmd</a:t>
            </a: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MentoriaFinal.html;</a:t>
            </a:r>
          </a:p>
        </p:txBody>
      </p:sp>
      <p:pic>
        <p:nvPicPr>
          <p:cNvPr id="36" name="Áudio 35">
            <a:hlinkClick r:id="" action="ppaction://media"/>
            <a:extLst>
              <a:ext uri="{FF2B5EF4-FFF2-40B4-BE49-F238E27FC236}">
                <a16:creationId xmlns:a16="http://schemas.microsoft.com/office/drawing/2014/main" id="{9CB3F23B-6D8A-4085-A2EE-1A998A3DA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5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74"/>
    </mc:Choice>
    <mc:Fallback>
      <p:transition spd="slow" advTm="61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Macro Cronograma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73BEB07-6AEA-4E34-966E-8EDB7C899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530449"/>
              </p:ext>
            </p:extLst>
          </p:nvPr>
        </p:nvGraphicFramePr>
        <p:xfrm>
          <a:off x="871330" y="1011611"/>
          <a:ext cx="9902687" cy="54661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1289">
                  <a:extLst>
                    <a:ext uri="{9D8B030D-6E8A-4147-A177-3AD203B41FA5}">
                      <a16:colId xmlns:a16="http://schemas.microsoft.com/office/drawing/2014/main" val="939321917"/>
                    </a:ext>
                  </a:extLst>
                </a:gridCol>
                <a:gridCol w="2012260">
                  <a:extLst>
                    <a:ext uri="{9D8B030D-6E8A-4147-A177-3AD203B41FA5}">
                      <a16:colId xmlns:a16="http://schemas.microsoft.com/office/drawing/2014/main" val="708192942"/>
                    </a:ext>
                  </a:extLst>
                </a:gridCol>
                <a:gridCol w="1893892">
                  <a:extLst>
                    <a:ext uri="{9D8B030D-6E8A-4147-A177-3AD203B41FA5}">
                      <a16:colId xmlns:a16="http://schemas.microsoft.com/office/drawing/2014/main" val="4197179143"/>
                    </a:ext>
                  </a:extLst>
                </a:gridCol>
                <a:gridCol w="4095246">
                  <a:extLst>
                    <a:ext uri="{9D8B030D-6E8A-4147-A177-3AD203B41FA5}">
                      <a16:colId xmlns:a16="http://schemas.microsoft.com/office/drawing/2014/main" val="819144596"/>
                    </a:ext>
                  </a:extLst>
                </a:gridCol>
              </a:tblGrid>
              <a:tr h="519806"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Período 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07/06/2021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30/09/2021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pt-BR" sz="200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6817599"/>
                  </a:ext>
                </a:extLst>
              </a:tr>
              <a:tr h="464113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Início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Dias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 Fim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Atividades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34912"/>
                  </a:ext>
                </a:extLst>
              </a:tr>
              <a:tr h="779709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07/06/2021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27/06/2021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Definição do tema; 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Definição das atividades;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Definição do problema;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6413688"/>
                  </a:ext>
                </a:extLst>
              </a:tr>
              <a:tr h="597159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28/06/2021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13/07/2021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Identificação do site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Identificação das ferramentas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6835795"/>
                  </a:ext>
                </a:extLst>
              </a:tr>
              <a:tr h="519806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14/07/2021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29/07/2021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Problemas pessoais (quase desistência do projeto)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6085121"/>
                  </a:ext>
                </a:extLst>
              </a:tr>
              <a:tr h="1039612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30/07/2021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14/09/2021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Desenvolvimento dos robôs;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Análise dos </a:t>
                      </a:r>
                      <a:r>
                        <a:rPr lang="pt-BR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dataset</a:t>
                      </a: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Desenvolvimento do </a:t>
                      </a:r>
                      <a:r>
                        <a:rPr lang="pt-BR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RMarkdown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Desenvolvimento do </a:t>
                      </a:r>
                      <a:r>
                        <a:rPr lang="pt-BR" sz="20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PowerBI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8113868"/>
                  </a:ext>
                </a:extLst>
              </a:tr>
              <a:tr h="519806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15/09/2021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30/09/2021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Desenvolvimento da documentação;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8733715"/>
                  </a:ext>
                </a:extLst>
              </a:tr>
              <a:tr h="569311">
                <a:tc>
                  <a:txBody>
                    <a:bodyPr/>
                    <a:lstStyle/>
                    <a:p>
                      <a:pPr indent="228600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01/10/2021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228600" algn="ctr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04/10/2021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Revisão da entrega;</a:t>
                      </a:r>
                      <a:b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pt-BR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Entrega do trabalho;</a:t>
                      </a:r>
                      <a:endParaRPr lang="pt-BR" sz="2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9181081"/>
                  </a:ext>
                </a:extLst>
              </a:tr>
            </a:tbl>
          </a:graphicData>
        </a:graphic>
      </p:graphicFrame>
      <p:pic>
        <p:nvPicPr>
          <p:cNvPr id="32" name="Áudio 31">
            <a:hlinkClick r:id="" action="ppaction://media"/>
            <a:extLst>
              <a:ext uri="{FF2B5EF4-FFF2-40B4-BE49-F238E27FC236}">
                <a16:creationId xmlns:a16="http://schemas.microsoft.com/office/drawing/2014/main" id="{748D730D-CCFF-4554-ADB7-3B03B0C97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5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11"/>
    </mc:Choice>
    <mc:Fallback>
      <p:transition spd="slow" advTm="30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Dados Gerais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E112829-40DF-4DD2-A7AF-2C4795A5B4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09" t="17955" r="9348" b="10126"/>
          <a:stretch/>
        </p:blipFill>
        <p:spPr>
          <a:xfrm>
            <a:off x="781875" y="734388"/>
            <a:ext cx="10578422" cy="6063441"/>
          </a:xfrm>
          <a:prstGeom prst="rect">
            <a:avLst/>
          </a:prstGeom>
        </p:spPr>
      </p:pic>
      <p:pic>
        <p:nvPicPr>
          <p:cNvPr id="34" name="Áudio 33">
            <a:hlinkClick r:id="" action="ppaction://media"/>
            <a:extLst>
              <a:ext uri="{FF2B5EF4-FFF2-40B4-BE49-F238E27FC236}">
                <a16:creationId xmlns:a16="http://schemas.microsoft.com/office/drawing/2014/main" id="{6C216611-2C01-476C-AFE6-8AA6F5FA8F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6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85"/>
    </mc:Choice>
    <mc:Fallback>
      <p:transition spd="slow" advTm="48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Criminalidade por </a:t>
            </a:r>
            <a:r>
              <a:rPr lang="pt-BR" sz="4000" b="1" i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Pib</a:t>
            </a:r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Escolaridade e População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38DAEA-A97B-484D-B7E4-E336785E54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1" t="18342" r="9239" b="10512"/>
          <a:stretch/>
        </p:blipFill>
        <p:spPr>
          <a:xfrm>
            <a:off x="821635" y="746204"/>
            <a:ext cx="10604152" cy="5985143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B4FEF9F4-2CE2-45A4-B28E-6978011F3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24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63"/>
    </mc:Choice>
    <mc:Fallback>
      <p:transition spd="slow" advTm="23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Arquivo resumo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CD21304-7815-4360-B774-99CC59136C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689"/>
          <a:stretch/>
        </p:blipFill>
        <p:spPr>
          <a:xfrm>
            <a:off x="520503" y="734388"/>
            <a:ext cx="11190644" cy="5933698"/>
          </a:xfrm>
          <a:prstGeom prst="rect">
            <a:avLst/>
          </a:prstGeom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07D62148-9C99-490A-AB80-AFFD4E79F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46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13"/>
    </mc:Choice>
    <mc:Fallback>
      <p:transition spd="slow" advTm="16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Arquivo resumo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A3D7A8-843A-4E9F-8C07-074BC2A634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783" t="10689" r="21413" b="9739"/>
          <a:stretch/>
        </p:blipFill>
        <p:spPr>
          <a:xfrm>
            <a:off x="410817" y="1062381"/>
            <a:ext cx="5397811" cy="55127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0C1FF5-C4CA-4D56-9CDD-A10D667BCE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784" t="16989" r="21413" b="10512"/>
          <a:stretch/>
        </p:blipFill>
        <p:spPr>
          <a:xfrm>
            <a:off x="5923724" y="1062382"/>
            <a:ext cx="5861637" cy="5454378"/>
          </a:xfrm>
          <a:prstGeom prst="rect">
            <a:avLst/>
          </a:prstGeom>
        </p:spPr>
      </p:pic>
      <p:pic>
        <p:nvPicPr>
          <p:cNvPr id="28" name="Áudio 27">
            <a:hlinkClick r:id="" action="ppaction://media"/>
            <a:extLst>
              <a:ext uri="{FF2B5EF4-FFF2-40B4-BE49-F238E27FC236}">
                <a16:creationId xmlns:a16="http://schemas.microsoft.com/office/drawing/2014/main" id="{2D5F6595-4048-4B32-A817-538A66F20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2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59"/>
    </mc:Choice>
    <mc:Fallback>
      <p:transition spd="slow" advTm="29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Banner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C6F7F2-242C-4855-AD2B-5C25F5AEA7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022" t="2464" r="28804" b="20590"/>
          <a:stretch/>
        </p:blipFill>
        <p:spPr>
          <a:xfrm>
            <a:off x="5380381" y="193692"/>
            <a:ext cx="6414054" cy="657936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CFD1E90-8C88-4638-9F44-F7C9F200ED84}"/>
              </a:ext>
            </a:extLst>
          </p:cNvPr>
          <p:cNvSpPr txBox="1"/>
          <p:nvPr/>
        </p:nvSpPr>
        <p:spPr>
          <a:xfrm>
            <a:off x="207894" y="995226"/>
            <a:ext cx="452313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Introdução;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Macro cronograma;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Lições aprendidas;</a:t>
            </a:r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Resultados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Arquivo resumo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Ferramentas e Programas</a:t>
            </a:r>
            <a:endParaRPr lang="pt-BR" sz="1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1" name="Áudio 30">
            <a:hlinkClick r:id="" action="ppaction://media"/>
            <a:extLst>
              <a:ext uri="{FF2B5EF4-FFF2-40B4-BE49-F238E27FC236}">
                <a16:creationId xmlns:a16="http://schemas.microsoft.com/office/drawing/2014/main" id="{4F1C1C25-C047-407B-8172-8CD1172E7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00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60"/>
    </mc:Choice>
    <mc:Fallback>
      <p:transition spd="slow" advTm="29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0" y="13256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Agradecimentos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FF55C9-3B21-480E-AF3C-2BA9026F5C02}"/>
              </a:ext>
            </a:extLst>
          </p:cNvPr>
          <p:cNvSpPr txBox="1"/>
          <p:nvPr/>
        </p:nvSpPr>
        <p:spPr>
          <a:xfrm>
            <a:off x="285691" y="1103609"/>
            <a:ext cx="11566656" cy="129266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1" algn="just"/>
            <a:r>
              <a:rPr lang="pt-BR" sz="2600" b="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Agradeço a oportunidade oferecida pela equipe DSA e aos mentorados da minha equipe. Sim, foi difícil, trabalhoso, cansativo e muito mais ... Porém ao ver todos as entregas realizadas e a META alcançada é muito gratificante. (Rogélio G. Neto)	</a:t>
            </a:r>
          </a:p>
        </p:txBody>
      </p:sp>
      <p:sp>
        <p:nvSpPr>
          <p:cNvPr id="2" name="Retângulo 1"/>
          <p:cNvSpPr/>
          <p:nvPr/>
        </p:nvSpPr>
        <p:spPr>
          <a:xfrm>
            <a:off x="285691" y="4991077"/>
            <a:ext cx="11522556" cy="129266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1" algn="just"/>
            <a:r>
              <a:rPr lang="pt-BR" sz="2600" b="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Agradeço a Equipe DSA pela iniciativa ímpar de proporcionar esta experiência desafiadora aos seus alunos. Parabenizo a minha Equipe que lutou com garra até o final do desafio. (Leticia F. E. Grobério)</a:t>
            </a:r>
          </a:p>
        </p:txBody>
      </p:sp>
      <p:sp>
        <p:nvSpPr>
          <p:cNvPr id="3" name="Retângulo 2"/>
          <p:cNvSpPr/>
          <p:nvPr/>
        </p:nvSpPr>
        <p:spPr>
          <a:xfrm>
            <a:off x="296716" y="2847288"/>
            <a:ext cx="11544606" cy="169277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1" algn="just"/>
            <a:r>
              <a:rPr lang="pt-BR" sz="2600" b="1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Eu gostaria de agradecer aos membros desta equipe, que dedicaram o seu tempo e compartilharam seus conhecimentos para que pudéssemos concluir este projeto, bem como agradecer a toda a equipe da DSA por esta iniciativa incrível que é o Projeto de Mentoria entre alunos. (Luciana S. A. Melo)</a:t>
            </a:r>
          </a:p>
        </p:txBody>
      </p: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DED9AC0A-767B-4767-90B3-D2972EC92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9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49"/>
    </mc:Choice>
    <mc:Fallback>
      <p:transition spd="slow" advTm="17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Close extremo do elemento gráfico do gráfico de linh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7896" y="1126435"/>
            <a:ext cx="10771055" cy="4889158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tlCol="0">
            <a:noAutofit/>
          </a:bodyPr>
          <a:lstStyle/>
          <a:p>
            <a:r>
              <a:rPr lang="pt-BR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</a:rPr>
              <a:t>Análise da criminalidade no estado de São Paulo relacionada a População, Educação e Renda</a:t>
            </a:r>
            <a:br>
              <a:rPr lang="pt-BR" sz="54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</a:br>
            <a:endParaRPr lang="pt-BR" sz="8000" noProof="1">
              <a:solidFill>
                <a:srgbClr val="FFFFFF"/>
              </a:solidFill>
            </a:endParaRP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EC4C8CA7-A788-454E-872B-20F49DB74E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6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07"/>
    </mc:Choice>
    <mc:Fallback>
      <p:transition spd="slow" advTm="8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Estrutura do Projeto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265043" y="901148"/>
            <a:ext cx="11502887" cy="5925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Definição do tema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Delimitação do escopo do projeto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Dificuldades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Etapas do desenvolvimento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Desafios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Agradecimentos</a:t>
            </a:r>
            <a:endParaRPr lang="pt-BR" sz="24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Áudio 1">
            <a:hlinkClick r:id="" action="ppaction://media"/>
            <a:extLst>
              <a:ext uri="{FF2B5EF4-FFF2-40B4-BE49-F238E27FC236}">
                <a16:creationId xmlns:a16="http://schemas.microsoft.com/office/drawing/2014/main" id="{D7A8F066-3583-4999-9A0E-A617EE3306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8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22"/>
    </mc:Choice>
    <mc:Fallback>
      <p:transition spd="slow" advTm="15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Definição do tema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344556" y="1404068"/>
            <a:ext cx="1150288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Utilização de dados públicos;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Pesquisar fontes de dados;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Identificar assunto relevante, atrativo e impactante;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Validação com a equipe;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Definição.</a:t>
            </a:r>
          </a:p>
        </p:txBody>
      </p:sp>
      <p:pic>
        <p:nvPicPr>
          <p:cNvPr id="25" name="Áudio 24">
            <a:hlinkClick r:id="" action="ppaction://media"/>
            <a:extLst>
              <a:ext uri="{FF2B5EF4-FFF2-40B4-BE49-F238E27FC236}">
                <a16:creationId xmlns:a16="http://schemas.microsoft.com/office/drawing/2014/main" id="{0671BBDD-C4EE-4CBB-A1B1-F72FFEB2EF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54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22"/>
    </mc:Choice>
    <mc:Fallback>
      <p:transition spd="slow" advTm="25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Delimitação do escopo do projeto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344556" y="1335488"/>
            <a:ext cx="11502887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Fatores considerados: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Fonte dados;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Conhecimento técnico;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Consenso da equipe.</a:t>
            </a:r>
          </a:p>
        </p:txBody>
      </p:sp>
      <p:pic>
        <p:nvPicPr>
          <p:cNvPr id="34" name="Áudio 33">
            <a:hlinkClick r:id="" action="ppaction://media"/>
            <a:extLst>
              <a:ext uri="{FF2B5EF4-FFF2-40B4-BE49-F238E27FC236}">
                <a16:creationId xmlns:a16="http://schemas.microsoft.com/office/drawing/2014/main" id="{E2FC9773-EC41-4589-89FC-586E12FF28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7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26"/>
    </mc:Choice>
    <mc:Fallback>
      <p:transition spd="slow" advTm="35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Dificuldades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242183" y="1477248"/>
            <a:ext cx="1150288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Organização da equipe;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Adequar o tempo a rotina diária;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Robôs extratores dos dados;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Entregável com qualidade;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em Power BI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Arquivo resumo HTML em </a:t>
            </a:r>
            <a:r>
              <a:rPr lang="pt-BR" sz="2800" b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RMarkdown</a:t>
            </a:r>
            <a:endParaRPr lang="pt-BR" sz="28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C2D6D138-B1F6-400D-9EB4-6B93D442B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6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63"/>
    </mc:Choice>
    <mc:Fallback>
      <p:transition spd="slow" advTm="37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Objetivos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7956E5-5D48-43E5-8FD1-B064E3299BD0}"/>
              </a:ext>
            </a:extLst>
          </p:cNvPr>
          <p:cNvSpPr txBox="1"/>
          <p:nvPr/>
        </p:nvSpPr>
        <p:spPr>
          <a:xfrm>
            <a:off x="265043" y="901148"/>
            <a:ext cx="11502887" cy="183075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 Geral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Analisar os conjuntos de dados a fim de encontrar possíveis correlações entre população, escolaridade, renda e a criminalidade no Estado de São Paulo.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E530D1-363C-4702-A3EB-F9C636517EC2}"/>
              </a:ext>
            </a:extLst>
          </p:cNvPr>
          <p:cNvSpPr txBox="1"/>
          <p:nvPr/>
        </p:nvSpPr>
        <p:spPr>
          <a:xfrm>
            <a:off x="265042" y="2911912"/>
            <a:ext cx="11502887" cy="36312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Objetivos Específicos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Trabalhar no ciclo de vida de ciência de dados;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Extrair os  dados propostos;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Transformar os dados em  informações;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Apresentar Dashboard com as informações;</a:t>
            </a: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6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Apresentar arquivo resumo com as informações;</a:t>
            </a:r>
          </a:p>
        </p:txBody>
      </p:sp>
      <p:pic>
        <p:nvPicPr>
          <p:cNvPr id="18" name="Áudio 17">
            <a:hlinkClick r:id="" action="ppaction://media"/>
            <a:extLst>
              <a:ext uri="{FF2B5EF4-FFF2-40B4-BE49-F238E27FC236}">
                <a16:creationId xmlns:a16="http://schemas.microsoft.com/office/drawing/2014/main" id="{05A7AFBC-9209-4300-A414-CD6833E8C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42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17"/>
    </mc:Choice>
    <mc:Fallback>
      <p:transition spd="slow" advTm="33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3230" y="7651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Etapas do desenvolvimento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9638BD-56FB-4A05-95EA-54D6A98A791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7183522" y="1903422"/>
            <a:ext cx="4890030" cy="40092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58C5978-8C60-4C58-BDC0-4EB5E726587F}"/>
              </a:ext>
            </a:extLst>
          </p:cNvPr>
          <p:cNvSpPr txBox="1"/>
          <p:nvPr/>
        </p:nvSpPr>
        <p:spPr>
          <a:xfrm>
            <a:off x="7598131" y="1216646"/>
            <a:ext cx="4060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 ciclo de vida de um projeto de ciência de dados: loops dentro de loops</a:t>
            </a:r>
            <a:endParaRPr lang="pt-BR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C1AC8D-6A48-4CB3-BC0D-0B6860D42832}"/>
              </a:ext>
            </a:extLst>
          </p:cNvPr>
          <p:cNvSpPr txBox="1"/>
          <p:nvPr/>
        </p:nvSpPr>
        <p:spPr>
          <a:xfrm>
            <a:off x="7842011" y="6014716"/>
            <a:ext cx="32480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/>
            <a:r>
              <a:rPr lang="pt-BR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Fonte: (ZUMEL; MOUNT ,2014)</a:t>
            </a:r>
            <a:endParaRPr lang="pt-BR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D79351F-778B-4515-A6D7-97480327602D}"/>
              </a:ext>
            </a:extLst>
          </p:cNvPr>
          <p:cNvSpPr txBox="1"/>
          <p:nvPr/>
        </p:nvSpPr>
        <p:spPr>
          <a:xfrm>
            <a:off x="-13590" y="1620764"/>
            <a:ext cx="715704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Definição do problema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Reuniões para identificar o problema;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Definição do tema;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Proposta de solução da problema;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pt-BR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Coleta e gerenciamento de dados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Geração dos dados;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Área temporária;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Área definitiva;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Obtemos 4 datasets;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endParaRPr lang="pt-BR" sz="20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Modelagem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Construção do relacionamento dos datasets;</a:t>
            </a:r>
          </a:p>
        </p:txBody>
      </p:sp>
      <p:pic>
        <p:nvPicPr>
          <p:cNvPr id="25" name="Áudio 24">
            <a:hlinkClick r:id="" action="ppaction://media"/>
            <a:extLst>
              <a:ext uri="{FF2B5EF4-FFF2-40B4-BE49-F238E27FC236}">
                <a16:creationId xmlns:a16="http://schemas.microsoft.com/office/drawing/2014/main" id="{51600899-FEBF-40FF-A14D-3CEE50529E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35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97"/>
    </mc:Choice>
    <mc:Fallback>
      <p:transition spd="slow" advTm="58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-13590" y="0"/>
            <a:ext cx="12191980" cy="685799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DADA2A-A6B7-4D2D-B57E-905369832022}"/>
              </a:ext>
            </a:extLst>
          </p:cNvPr>
          <p:cNvSpPr txBox="1"/>
          <p:nvPr/>
        </p:nvSpPr>
        <p:spPr>
          <a:xfrm>
            <a:off x="13250" y="13256"/>
            <a:ext cx="121787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Etapas do desenvolvimento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99638BD-56FB-4A05-95EA-54D6A98A791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7183522" y="1903422"/>
            <a:ext cx="4890030" cy="40092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58C5978-8C60-4C58-BDC0-4EB5E726587F}"/>
              </a:ext>
            </a:extLst>
          </p:cNvPr>
          <p:cNvSpPr txBox="1"/>
          <p:nvPr/>
        </p:nvSpPr>
        <p:spPr>
          <a:xfrm>
            <a:off x="7598131" y="1216646"/>
            <a:ext cx="4060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 ciclo de vida de um projeto de ciência de dados: loops dentro de loops</a:t>
            </a:r>
            <a:endParaRPr lang="pt-BR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1C1AC8D-6A48-4CB3-BC0D-0B6860D42832}"/>
              </a:ext>
            </a:extLst>
          </p:cNvPr>
          <p:cNvSpPr txBox="1"/>
          <p:nvPr/>
        </p:nvSpPr>
        <p:spPr>
          <a:xfrm>
            <a:off x="7842011" y="6014716"/>
            <a:ext cx="32480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ctr"/>
            <a:r>
              <a:rPr lang="pt-BR" sz="1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Fonte: (ZUMEL; MOUNT ,2014)</a:t>
            </a:r>
            <a:endParaRPr lang="pt-BR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D79351F-778B-4515-A6D7-97480327602D}"/>
              </a:ext>
            </a:extLst>
          </p:cNvPr>
          <p:cNvSpPr txBox="1"/>
          <p:nvPr/>
        </p:nvSpPr>
        <p:spPr>
          <a:xfrm>
            <a:off x="-13590" y="1620764"/>
            <a:ext cx="7157042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Avaliação do modelo</a:t>
            </a:r>
          </a:p>
          <a:p>
            <a:pPr marL="971550" lvl="1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Avaliado e aprovado.</a:t>
            </a:r>
          </a:p>
        </p:txBody>
      </p:sp>
      <p:sp>
        <p:nvSpPr>
          <p:cNvPr id="3" name="Retângulo 2"/>
          <p:cNvSpPr/>
          <p:nvPr/>
        </p:nvSpPr>
        <p:spPr>
          <a:xfrm>
            <a:off x="13250" y="2912833"/>
            <a:ext cx="682961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      Apresentação dos resultados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</a:t>
            </a:r>
            <a:r>
              <a:rPr lang="pt-BR" sz="2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 dashboard;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arquivo resumo</a:t>
            </a:r>
            <a:r>
              <a:rPr lang="pt-BR" sz="2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de banner resumo;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Entrega dos arquivos do projeto à DSA.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DAEA83-D249-47DD-AA73-2DA22ECAD2E6}"/>
              </a:ext>
            </a:extLst>
          </p:cNvPr>
          <p:cNvSpPr/>
          <p:nvPr/>
        </p:nvSpPr>
        <p:spPr>
          <a:xfrm>
            <a:off x="6626" y="4933791"/>
            <a:ext cx="682961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Implantação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Não foi implantando por se tratar de um trabalho científico.</a:t>
            </a:r>
          </a:p>
        </p:txBody>
      </p:sp>
      <p:pic>
        <p:nvPicPr>
          <p:cNvPr id="55" name="Áudio 54">
            <a:hlinkClick r:id="" action="ppaction://media"/>
            <a:extLst>
              <a:ext uri="{FF2B5EF4-FFF2-40B4-BE49-F238E27FC236}">
                <a16:creationId xmlns:a16="http://schemas.microsoft.com/office/drawing/2014/main" id="{464B1FB7-454D-4FB3-AD08-356402AF7E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2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27"/>
    </mc:Choice>
    <mc:Fallback>
      <p:transition spd="slow" advTm="42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3840_TF34357615.potx" id="{A0E3D8E0-98E4-46A0-AECC-4B7AF2BA66C2}" vid="{148BE6F2-B68D-483D-B536-73EEE27F6AD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Corte</Template>
  <TotalTime>1190</TotalTime>
  <Words>747</Words>
  <Application>Microsoft Office PowerPoint</Application>
  <PresentationFormat>Widescreen</PresentationFormat>
  <Paragraphs>185</Paragraphs>
  <Slides>18</Slides>
  <Notes>18</Notes>
  <HiddenSlides>0</HiddenSlides>
  <MMClips>18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Franklin Gothic Book</vt:lpstr>
      <vt:lpstr>Times New Roman</vt:lpstr>
      <vt:lpstr>Cortar</vt:lpstr>
      <vt:lpstr>Apresentação do PowerPoint</vt:lpstr>
      <vt:lpstr>Análise da criminalidade no estado de São Paulo relacionada a População, Educação e Renda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Rogelio Neto</dc:creator>
  <cp:lastModifiedBy>Rogelio Neto</cp:lastModifiedBy>
  <cp:revision>84</cp:revision>
  <dcterms:created xsi:type="dcterms:W3CDTF">2021-09-29T01:05:40Z</dcterms:created>
  <dcterms:modified xsi:type="dcterms:W3CDTF">2021-10-04T01:40:53Z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